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60" r:id="rId3"/>
  </p:sldMasterIdLst>
  <p:notesMasterIdLst>
    <p:notesMasterId r:id="rId25"/>
  </p:notesMasterIdLst>
  <p:sldIdLst>
    <p:sldId id="256" r:id="rId4"/>
    <p:sldId id="257" r:id="rId5"/>
    <p:sldId id="335" r:id="rId6"/>
    <p:sldId id="368" r:id="rId7"/>
    <p:sldId id="369" r:id="rId8"/>
    <p:sldId id="337" r:id="rId9"/>
    <p:sldId id="342" r:id="rId10"/>
    <p:sldId id="377" r:id="rId11"/>
    <p:sldId id="341" r:id="rId12"/>
    <p:sldId id="266" r:id="rId13"/>
    <p:sldId id="343" r:id="rId14"/>
    <p:sldId id="271" r:id="rId15"/>
    <p:sldId id="346" r:id="rId16"/>
    <p:sldId id="347" r:id="rId17"/>
    <p:sldId id="378" r:id="rId18"/>
    <p:sldId id="379" r:id="rId19"/>
    <p:sldId id="380" r:id="rId20"/>
    <p:sldId id="381" r:id="rId21"/>
    <p:sldId id="382" r:id="rId22"/>
    <p:sldId id="383" r:id="rId23"/>
    <p:sldId id="29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211D"/>
    <a:srgbClr val="F13B17"/>
    <a:srgbClr val="8CB0BC"/>
    <a:srgbClr val="BDEAE5"/>
    <a:srgbClr val="E1E2DA"/>
    <a:srgbClr val="44CECE"/>
    <a:srgbClr val="22599B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8" autoAdjust="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outlineViewPr>
    <p:cViewPr>
      <p:scale>
        <a:sx n="100" d="100"/>
        <a:sy n="100" d="100"/>
      </p:scale>
      <p:origin x="0" y="-218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D0B28-4248-4685-B370-21E34FE2E7A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7115A-2D85-4289-A69A-097950C064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4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508D6-21F2-401C-A00D-511962DE6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045673-BD59-4E49-B9D3-C1C6046B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777C5-F56F-4698-9297-F9ACA7B0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346624-B433-4B57-8BCB-E3C45B5C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14FDE7-1CC5-4041-AB64-DE1A4211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84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0F4A-73B6-42CB-92F9-457BA3FD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6EBA71-188B-48F3-A7EE-D7D906559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30BCF7-4A51-4536-8141-D70256A7E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51352C-E15A-49B4-B21C-0DE7BC6C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26136-6F9A-4673-ADA6-C5022EDF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B78F7C-7589-49F7-AC42-FBA9CB96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1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E10DA-5772-4DC0-A7D7-96822A13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CA358A-188C-4B07-AD44-5BBA2FDA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2D17B-6F9E-469D-BC7A-8B7D21C6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6979C-C3A6-47B0-A679-F120A17E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2B2DE3-8865-446D-9906-421E55B4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94ABC6-F465-E0AE-2C37-DB07945595E6}"/>
              </a:ext>
            </a:extLst>
          </p:cNvPr>
          <p:cNvSpPr txBox="1"/>
          <p:nvPr userDrawn="1"/>
        </p:nvSpPr>
        <p:spPr>
          <a:xfrm rot="20142487">
            <a:off x="3266266" y="2705726"/>
            <a:ext cx="56594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>
                    <a:lumMod val="85000"/>
                  </a:schemeClr>
                </a:solidFill>
              </a:rPr>
              <a:t>崎屹教育</a:t>
            </a:r>
            <a:r>
              <a:rPr lang="en-US" altLang="zh-CN" sz="8800" b="1" kern="100" baseline="30000" dirty="0">
                <a:solidFill>
                  <a:schemeClr val="bg1">
                    <a:lumMod val="8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8800" b="1" kern="100" baseline="30000" dirty="0">
              <a:solidFill>
                <a:schemeClr val="bg1">
                  <a:lumMod val="85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787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F635FA-9ED4-4F46-A830-DCEBBD7C1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BC4722-130A-4E0D-82D1-7BCF65B81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A98C5-C4E5-4AF5-9359-16CD6BEB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28DC8-F691-44D5-88F8-8D8192BF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27A17-3699-4027-A5AD-1EB76BA2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09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46F0F-769E-4D7C-9CD4-E7998C69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12D461-F376-4A0F-8BFF-602B7E7AE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557659-A385-4577-834A-04860944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A6066-3291-4482-8A40-7612BA63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D6414-50E6-4A9D-9DE8-F8DDF3F8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028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48AC5-F650-4A09-891E-D0105F5C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75207-4528-4BD9-AEA7-CFF2DDC7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791799-A4E1-4C1D-966D-37B272DE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8F82-EF4B-47E8-8725-A5E2E015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4D0275-9A73-4C77-BE74-01DA1329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830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0BBC9-280B-4E3D-B8C2-9BCB1AF6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A7AD09-7A9C-4816-9A75-2F7497F72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889B37-8983-48F2-9EA0-DA5821D2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476DFB-A43C-413D-9392-DE1023B1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A03F3-D919-4579-B105-4A1D0314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74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A8781-C27B-4C6B-A0A3-4D50E84A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CBB9A-41A6-40FB-B59B-9C4041DF9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67F9FE-4FCA-41B6-95EF-0A96C0B30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C1113-4229-4BAE-8E1C-0883AFBA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ADF8E3-64F8-44F8-9D1D-B0BA300F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8900E-AD8E-4DE3-ABBD-EADBA903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681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C1F07-4123-411D-806A-94E9DEAF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85388-D99A-4555-87FA-7C498CEDA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5AFA12-E6CE-421B-8B21-5C2E3C0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EE76DD-72D9-40DA-8AFF-1ACA6A210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60CD51-1CA9-4F2E-A3C1-F72DA54D5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83D016-1D47-4AA9-9A19-8C6E438C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0A8797-52D2-4749-838B-BBCD1246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E6C654-EE7F-4960-A8D4-74B4E5B7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56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3A347-5E9B-49E7-8D87-CA686B49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94F64D-6F70-4348-94DC-9E72E6D3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19BE46-6AE2-42F5-A41B-4E9CA687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BACDDF-EE05-4B7F-8AAD-975B5D2B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825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E4AEE3-7BEE-41D1-8969-79006D9D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EFDD9-F11D-41BE-8271-A5224CA4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8C01F3-911C-49AC-A6D1-7DA65174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1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9C3A5-C439-4B5D-B05A-84B4A082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12325-364A-4CA2-9886-884C4B5B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9E0867-C61D-4616-BE5B-3C1BF1842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25302-1B0E-4662-AD2B-284545C3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5B179-31C5-4F0E-948C-BDF26F20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48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9CB56-08A3-4391-AF30-C99B0961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ABDCA-165E-4FB9-9A22-C91ED231E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D6A1A0-AC3F-4F76-AF83-AEB72A5FB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DBB757-D3E5-4DF0-B455-D4381C94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BFBA1C-2BE4-4134-A014-61BD493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A3CC5-2E1F-4D99-BED9-8C254E6F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77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3D680-9BB5-4632-88A0-59450DD5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2DEEAF-F976-4A30-A355-A28796264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C9E2A4-377E-488B-B9D1-DE53FE47C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45925C-484B-4D7A-9EDA-E13A4F40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954181-12A1-4FE7-BCEC-9AD13F57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8A0E12-6B11-4430-B979-339605F9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185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DEBFC-C3D4-41C2-AB02-A1B5E76C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12F101-C4DF-4501-BA26-B43739BD5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CACEAF-7E96-41B9-A166-83A9042B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F954E4-4204-43D9-936B-8C53DCB6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496366-E9F5-4762-A9FE-45AA92FC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34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02E407-7F6F-4236-A97B-C4509D432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328108-961B-4C10-9D61-03BB5790B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E0A8B-987F-4E65-B617-FA9228BD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AF5973-52A2-4AD6-90DE-3BF0B2F0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3B8B96-7D43-4393-B4AF-5F3F8180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137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93D8E-A730-42C0-8B0B-AF1F2FA5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741EA5-3DF3-4476-A759-BA01E280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2AC25-25E8-46DF-96DE-3F818993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604285-D2AF-46F8-BA45-712E0CA9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435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A3C2A-D76B-46B6-BB47-888D57476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F80653-A892-40B3-9B0E-E48AFCA80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89132A-D729-443F-A76D-85EE72C3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1C62F-CACF-43F9-B033-F206858C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0E9B9-27AA-4466-B0C7-54B49A56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13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354D8-29E5-46EE-9022-888E3D10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1E6E5-DAA5-44DB-A029-D99D6608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E8E6D1-1315-43B2-8EFC-EB4AE48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09E68F-ECCF-4EE1-A549-238EA549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5BC45-E0C1-41C4-AD4B-A3B1424F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634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EBDF5-B8E9-4698-8A81-C7C495CB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6A7D09-94C5-42C8-AF06-25E794DCF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AD538F-003A-4431-8B1A-65204DF9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638A7F-4324-4304-B7B6-A2E38162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166906-1F71-449E-B62B-0FE874F3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53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DD8DA-1269-434B-89F3-A083FB44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7A500-2D39-48F5-B75B-8F6E56FE0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3BFDC0-8EC7-4634-8C58-14EB6B527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E93F29-5801-455F-A9EB-A9D8CEB1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01C89-31EE-46AE-A027-5F27B20B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EE52BD-6DEA-43A2-B6BC-6F8B7D55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1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D5602-2DEB-469B-A275-B01A7FA6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94A10A-6067-4AE4-B371-096CF5267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3264DF-ACA4-4D8F-8671-F5EF5D2AB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DB5C4C-9CBB-4980-A1D2-FA951F0ED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78772A-5876-4F6D-B70C-D6E0AFB3F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7082A6-F7DB-4E84-BF36-8CF2B18E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1B6720-8415-41A8-B598-796A65AC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7DF4B9-AC3C-46CA-A280-727F4247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12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2C4CD-6CFE-4728-A47A-598DDB6D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06FEE-6C21-4554-B82C-26CBB88B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1D4BC-1E90-4B5A-A6FD-8B0E33D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1508C-00AC-40A7-98B2-5D7DAB30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DAD7B-92B7-471D-95CA-B32AE4FE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67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0C8B3-3B55-4255-BB34-3396A7B9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A4BB6B-A134-40EC-8FA0-5F2B3360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85120B-6A9D-4AD9-95FA-2539565B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8EEF1C-B923-4EAB-AAC2-C672853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923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06AC1-B378-409F-B98B-1B0B0712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348C42-1C6B-45C4-9755-F64B35AE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964BA3-BB10-421C-BC04-416CDD8C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75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255A3-E03E-429F-BDE4-35CC5C92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653D3-9FD6-4FD0-B2C7-F37230A31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81D206-C2D7-4527-9AF5-2DE5CD8A1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1A8D55-CD76-4CB4-8327-022F924A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DCC5FB-9B79-4502-99D2-0D043E61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62633D-CB15-41CF-82F6-1FB17AF9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85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45B33-EB4B-4D5E-A076-C123118E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37A827-8652-4B72-8456-EFD730AC9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8B640-4EE6-4D7D-9B27-B972AE141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576185-2344-4648-8026-F9B3B150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CF3C73-2525-45D1-89DB-4D93EB16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5334C2-9AC4-4B74-9A8B-827AA50D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5199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B6789-DC77-460F-B154-9E9879B9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E07135-9301-4D91-9FAE-25857B594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459FF3-CA8F-465A-B604-3D70A456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42368-06DD-4FCE-AFFD-9E29E4DB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487FE-394D-4ABE-BD97-9CB8163A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367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D0B100-48CD-4D08-8A20-9E0C4C71E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97957C-626B-4D4C-9679-C591E12A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A1C9BB-FD40-48CE-8405-417577C4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3CF7D-E45F-44E6-B315-E35A0208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E6D935-5356-4A2B-B739-FEA92EE9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62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BB2FB-AB27-4E53-9554-E9597AA8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C16405-0900-4AD8-937B-949D29296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398099-4169-4C10-AD45-F3CB0B4D4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2CF7A2-13E2-4C26-BC27-02F08DDE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EEAD11-4B04-4281-A3DD-119458F2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2E7B19-147B-4974-A1DB-DDD96D67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40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C19F4-65A5-44F2-A1CF-971228D9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6F71C5-D580-44F1-88C8-9FE4BCFAC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A7641A-C494-4B1B-94DB-B0887C071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59CAF3-F216-4CE9-8670-8FD4DFE99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61DDC6-1807-4738-9102-55ED484DA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409BFA-0FE7-4478-BDF0-2AF4D87B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016DAB-D847-4B03-8E8B-92C43947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91A6E2-0F1A-42A8-AE00-CAA625F5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5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6EFD7-EEC1-48FE-AB0C-27E0D3FC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B1480E-E70D-44F5-9E40-FCB8A564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BFF8DA-8158-499E-BD2E-03049ADE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3C7D19-C4B3-406A-B98F-A447C10C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2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44B81AD-A3B6-2CEF-0031-B42DC6298DAB}"/>
              </a:ext>
            </a:extLst>
          </p:cNvPr>
          <p:cNvGrpSpPr/>
          <p:nvPr userDrawn="1"/>
        </p:nvGrpSpPr>
        <p:grpSpPr>
          <a:xfrm>
            <a:off x="0" y="0"/>
            <a:ext cx="12192000" cy="6869001"/>
            <a:chOff x="0" y="0"/>
            <a:chExt cx="12192000" cy="6869001"/>
          </a:xfrm>
        </p:grpSpPr>
        <p:pic>
          <p:nvPicPr>
            <p:cNvPr id="3" name="image 101">
              <a:extLst>
                <a:ext uri="{FF2B5EF4-FFF2-40B4-BE49-F238E27FC236}">
                  <a16:creationId xmlns:a16="http://schemas.microsoft.com/office/drawing/2014/main" id="{3BB68D82-2E66-5181-E38D-48585B4AC8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image 102">
              <a:extLst>
                <a:ext uri="{FF2B5EF4-FFF2-40B4-BE49-F238E27FC236}">
                  <a16:creationId xmlns:a16="http://schemas.microsoft.com/office/drawing/2014/main" id="{13FBFB12-2C49-AC17-8863-CFF6C3092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>
            <a:xfrm>
              <a:off x="168224" y="0"/>
              <a:ext cx="11874602" cy="6869001"/>
            </a:xfrm>
            <a:prstGeom prst="rect">
              <a:avLst/>
            </a:prstGeom>
          </p:spPr>
        </p:pic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87D9EAE-F504-4DF7-92D8-E2605C94E6A2}"/>
              </a:ext>
            </a:extLst>
          </p:cNvPr>
          <p:cNvCxnSpPr>
            <a:cxnSpLocks/>
          </p:cNvCxnSpPr>
          <p:nvPr userDrawn="1"/>
        </p:nvCxnSpPr>
        <p:spPr>
          <a:xfrm>
            <a:off x="3171218" y="3837561"/>
            <a:ext cx="0" cy="0"/>
          </a:xfrm>
          <a:prstGeom prst="line">
            <a:avLst/>
          </a:prstGeom>
          <a:ln w="38100">
            <a:solidFill>
              <a:srgbClr val="22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46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校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2AAC9D1-9C0A-4004-B2A9-D31994C56B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01" y="243627"/>
            <a:ext cx="1183127" cy="1146975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DB60934-6633-49F2-9C21-DF5F437F1799}"/>
              </a:ext>
            </a:extLst>
          </p:cNvPr>
          <p:cNvCxnSpPr>
            <a:cxnSpLocks/>
          </p:cNvCxnSpPr>
          <p:nvPr userDrawn="1"/>
        </p:nvCxnSpPr>
        <p:spPr>
          <a:xfrm>
            <a:off x="0" y="817115"/>
            <a:ext cx="9921240" cy="0"/>
          </a:xfrm>
          <a:prstGeom prst="line">
            <a:avLst/>
          </a:prstGeom>
          <a:ln w="44450">
            <a:solidFill>
              <a:srgbClr val="22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BD3D547-F7C1-4044-B1A7-9198123A7833}"/>
              </a:ext>
            </a:extLst>
          </p:cNvPr>
          <p:cNvCxnSpPr>
            <a:cxnSpLocks/>
          </p:cNvCxnSpPr>
          <p:nvPr userDrawn="1"/>
        </p:nvCxnSpPr>
        <p:spPr>
          <a:xfrm>
            <a:off x="10866120" y="817115"/>
            <a:ext cx="1325880" cy="0"/>
          </a:xfrm>
          <a:prstGeom prst="line">
            <a:avLst/>
          </a:prstGeom>
          <a:ln w="44450">
            <a:solidFill>
              <a:srgbClr val="22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5CA05E-0FB4-A5AB-9C45-85ADCE6FEE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830261"/>
            <a:ext cx="5975928" cy="381562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>
            <a:extLst>
              <a:ext uri="{FF2B5EF4-FFF2-40B4-BE49-F238E27FC236}">
                <a16:creationId xmlns:a16="http://schemas.microsoft.com/office/drawing/2014/main" id="{F6202274-76E3-8CAB-3554-E9CDA5F0D2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75927" y="3140365"/>
            <a:ext cx="6216073" cy="371763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10">
            <a:extLst>
              <a:ext uri="{FF2B5EF4-FFF2-40B4-BE49-F238E27FC236}">
                <a16:creationId xmlns:a16="http://schemas.microsoft.com/office/drawing/2014/main" id="{5C4A9856-D53F-F8B2-90B3-4C393E9DEE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284288"/>
            <a:ext cx="2884487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12">
            <a:extLst>
              <a:ext uri="{FF2B5EF4-FFF2-40B4-BE49-F238E27FC236}">
                <a16:creationId xmlns:a16="http://schemas.microsoft.com/office/drawing/2014/main" id="{2716D745-F221-A1BA-6480-3A8C835711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2025" y="1412875"/>
            <a:ext cx="2884488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14">
            <a:extLst>
              <a:ext uri="{FF2B5EF4-FFF2-40B4-BE49-F238E27FC236}">
                <a16:creationId xmlns:a16="http://schemas.microsoft.com/office/drawing/2014/main" id="{28E32B4C-59F1-31A2-7502-DF1FA9FEA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78838" y="1284288"/>
            <a:ext cx="2724150" cy="3287712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1AB813-7FD2-B89A-80DE-958125E150A1}"/>
              </a:ext>
            </a:extLst>
          </p:cNvPr>
          <p:cNvGrpSpPr/>
          <p:nvPr userDrawn="1"/>
        </p:nvGrpSpPr>
        <p:grpSpPr>
          <a:xfrm>
            <a:off x="0" y="0"/>
            <a:ext cx="12192000" cy="6869001"/>
            <a:chOff x="0" y="0"/>
            <a:chExt cx="12192000" cy="6869001"/>
          </a:xfrm>
        </p:grpSpPr>
        <p:pic>
          <p:nvPicPr>
            <p:cNvPr id="2" name="image 101">
              <a:extLst>
                <a:ext uri="{FF2B5EF4-FFF2-40B4-BE49-F238E27FC236}">
                  <a16:creationId xmlns:a16="http://schemas.microsoft.com/office/drawing/2014/main" id="{9BC74AF2-0354-D016-7881-C70E06F96E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 102">
              <a:extLst>
                <a:ext uri="{FF2B5EF4-FFF2-40B4-BE49-F238E27FC236}">
                  <a16:creationId xmlns:a16="http://schemas.microsoft.com/office/drawing/2014/main" id="{7DEB7733-43E0-4FE4-EC8D-BAE2BF8DD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>
            <a:xfrm>
              <a:off x="168224" y="0"/>
              <a:ext cx="11874602" cy="6869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19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30DC5-8854-45B7-BCC1-737FE8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DDBA3-AD24-4741-B181-D730C7DD6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338078-339F-4F8E-A08D-382FA1550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D89686-DC72-48B9-B467-CAF36E82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AF4616-9CBD-4410-B7DD-3A4D7652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D785E9-1667-48A8-A9AF-6A4A931F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F86164DD-B8C0-0461-F56F-79C8327322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284288"/>
            <a:ext cx="2884487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DDE9723-49BD-6F2E-DCF5-A1CD4263F7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2025" y="1412875"/>
            <a:ext cx="2884488" cy="3159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93C21C7-7E3E-FA99-167D-64E3FA3BCA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78838" y="1284288"/>
            <a:ext cx="2724150" cy="328771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7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BCAF6C-FC87-4DDD-987A-C95E685D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FD7F5-842A-48C7-A307-F59EA9F54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60C88-1EBF-4EE6-937D-45EF42A8B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DF61C-EEF6-4FAB-9BE3-88B8B6B182E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6F135-BBA9-46C9-8BF4-CD56AA8AC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E89F6E-2C8F-40C2-A1F8-17C0F1EE6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E3303-4C73-4F6B-95FF-50E8204FE0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207876-BACF-768E-6291-7E7A1AC6FBE6}"/>
              </a:ext>
            </a:extLst>
          </p:cNvPr>
          <p:cNvSpPr txBox="1"/>
          <p:nvPr userDrawn="1"/>
        </p:nvSpPr>
        <p:spPr>
          <a:xfrm>
            <a:off x="10695456" y="111760"/>
            <a:ext cx="171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  <a:alpha val="50000"/>
                  </a:schemeClr>
                </a:solidFill>
              </a:rPr>
              <a:t>崎屹教育</a:t>
            </a:r>
            <a:r>
              <a:rPr lang="en-US" altLang="zh-CN" sz="2400" b="1" kern="100" baseline="30000" dirty="0">
                <a:solidFill>
                  <a:schemeClr val="bg2">
                    <a:lumMod val="50000"/>
                    <a:alpha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2400" b="1" kern="100" baseline="30000" dirty="0">
              <a:solidFill>
                <a:schemeClr val="bg2">
                  <a:lumMod val="50000"/>
                  <a:alpha val="5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95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B3BB6A-FA4E-4985-91C1-BE850D98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89F3B-D5D0-40BF-ABB3-AC02C468A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04A4DE-11BC-469D-A439-48D3751C2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5FA9B-FE6F-4FB4-A123-AB17C3BD4203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FB4190-1586-47C7-853B-5AC33BF48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9DC1E-027E-4DC0-BEC2-8D100BD7B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B1A96-38F2-4D71-878D-B5089AD947D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18A8FB-2CB2-7A8A-E281-C1CF98D6B6EF}"/>
              </a:ext>
            </a:extLst>
          </p:cNvPr>
          <p:cNvSpPr txBox="1"/>
          <p:nvPr userDrawn="1"/>
        </p:nvSpPr>
        <p:spPr>
          <a:xfrm>
            <a:off x="10695456" y="111760"/>
            <a:ext cx="171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  <a:alpha val="50000"/>
                  </a:schemeClr>
                </a:solidFill>
              </a:rPr>
              <a:t>崎屹教育</a:t>
            </a:r>
            <a:r>
              <a:rPr lang="en-US" altLang="zh-CN" sz="2400" b="1" kern="100" baseline="30000" dirty="0">
                <a:solidFill>
                  <a:schemeClr val="bg2">
                    <a:lumMod val="50000"/>
                    <a:alpha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2400" b="1" kern="100" baseline="30000" dirty="0">
              <a:solidFill>
                <a:schemeClr val="bg2">
                  <a:lumMod val="50000"/>
                  <a:alpha val="5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2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6598D9-5E9A-4EFF-BDC8-E8A4320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E11C6-F192-4635-9162-4938A0ABC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C23CE-8D13-448E-BC2A-A61AC2358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BD7AE-5C47-4555-AB80-AFDE887EC46A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7EA8CF-75FC-4122-A136-567D8679C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89BD3-E069-4876-B03D-EEFAD6DB7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F7820-7592-4D5F-AEEE-0838189C92D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D0FF71-CAFF-6014-A147-91CD01148EC7}"/>
              </a:ext>
            </a:extLst>
          </p:cNvPr>
          <p:cNvSpPr txBox="1"/>
          <p:nvPr userDrawn="1"/>
        </p:nvSpPr>
        <p:spPr>
          <a:xfrm>
            <a:off x="10695456" y="111760"/>
            <a:ext cx="171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  <a:alpha val="50000"/>
                  </a:schemeClr>
                </a:solidFill>
              </a:rPr>
              <a:t>崎屹教育</a:t>
            </a:r>
            <a:r>
              <a:rPr lang="en-US" altLang="zh-CN" sz="2400" b="1" kern="100" baseline="30000" dirty="0">
                <a:solidFill>
                  <a:schemeClr val="bg2">
                    <a:lumMod val="50000"/>
                    <a:alpha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®</a:t>
            </a:r>
            <a:endParaRPr lang="zh-CN" altLang="zh-CN" sz="2400" b="1" kern="100" baseline="30000" dirty="0">
              <a:solidFill>
                <a:schemeClr val="bg2">
                  <a:lumMod val="50000"/>
                  <a:alpha val="5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24DE996-C4CE-AD94-662B-D552BF29C462}"/>
              </a:ext>
            </a:extLst>
          </p:cNvPr>
          <p:cNvSpPr txBox="1"/>
          <p:nvPr/>
        </p:nvSpPr>
        <p:spPr>
          <a:xfrm>
            <a:off x="2568267" y="912974"/>
            <a:ext cx="705546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考研规划课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吉林大学</a:t>
            </a:r>
            <a:endParaRPr lang="en-US" altLang="zh-CN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851+</a:t>
            </a: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数据结构和高级语言程序设计</a:t>
            </a:r>
            <a:endParaRPr lang="en-US" altLang="zh-CN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历年分数线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大纲解析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专业课考试重点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84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86040" y="227706"/>
            <a:ext cx="7226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考试大纲、参考书及考研趋势解析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BCC313D-F059-43D4-90E1-E2A163642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21278"/>
              </p:ext>
            </p:extLst>
          </p:nvPr>
        </p:nvGraphicFramePr>
        <p:xfrm>
          <a:off x="645288" y="1078998"/>
          <a:ext cx="6907694" cy="1819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847">
                  <a:extLst>
                    <a:ext uri="{9D8B030D-6E8A-4147-A177-3AD203B41FA5}">
                      <a16:colId xmlns:a16="http://schemas.microsoft.com/office/drawing/2014/main" val="3619621299"/>
                    </a:ext>
                  </a:extLst>
                </a:gridCol>
                <a:gridCol w="3453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1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专业课名称及代码</a:t>
                      </a:r>
                      <a:endParaRPr lang="zh-CN" sz="2400" kern="1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参考书目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82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966—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数据结构和高级语言程序设计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1.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数据结构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2.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程序设计基础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5290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C9AF4930-FB1A-480C-E2EF-9DFB1F97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6" y="3429000"/>
            <a:ext cx="2223026" cy="27110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6B12E3-ED0A-7F10-0021-81314A98D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485" r="12793" b="2205"/>
          <a:stretch/>
        </p:blipFill>
        <p:spPr>
          <a:xfrm>
            <a:off x="4541610" y="3428999"/>
            <a:ext cx="2068269" cy="27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8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584362" y="289262"/>
            <a:ext cx="7813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考试大纲、参考书及考研趋势解析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6BCEBB-CF4E-44C4-A98E-AFAEE2E03E06}"/>
              </a:ext>
            </a:extLst>
          </p:cNvPr>
          <p:cNvSpPr/>
          <p:nvPr/>
        </p:nvSpPr>
        <p:spPr>
          <a:xfrm>
            <a:off x="7236512" y="507468"/>
            <a:ext cx="340554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年计学和计专招生简章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6AF2E9-FBEE-8054-7F11-E370A9D703DA}"/>
              </a:ext>
            </a:extLst>
          </p:cNvPr>
          <p:cNvSpPr txBox="1"/>
          <p:nvPr/>
        </p:nvSpPr>
        <p:spPr>
          <a:xfrm>
            <a:off x="4490882" y="5960885"/>
            <a:ext cx="6556443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SzTx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大纲一般是每年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月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更新</a:t>
            </a:r>
            <a:endParaRPr lang="en-US" altLang="zh-CN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611049-D402-CB47-BC1C-044B62EE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73" y="1138416"/>
            <a:ext cx="4954632" cy="4581167"/>
          </a:xfrm>
          <a:prstGeom prst="rect">
            <a:avLst/>
          </a:prstGeom>
        </p:spPr>
      </p:pic>
      <p:pic>
        <p:nvPicPr>
          <p:cNvPr id="6" name="内容占位符 16">
            <a:extLst>
              <a:ext uri="{FF2B5EF4-FFF2-40B4-BE49-F238E27FC236}">
                <a16:creationId xmlns:a16="http://schemas.microsoft.com/office/drawing/2014/main" id="{3BD1BF9D-0086-5E06-8D7F-C4C861B4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2" y="1344793"/>
            <a:ext cx="4935642" cy="43866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AB6A743-042D-1936-ED81-A5EDC08EC158}"/>
              </a:ext>
            </a:extLst>
          </p:cNvPr>
          <p:cNvSpPr/>
          <p:nvPr/>
        </p:nvSpPr>
        <p:spPr>
          <a:xfrm>
            <a:off x="1892785" y="855496"/>
            <a:ext cx="3405547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年计学和计专招生简章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26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525370" y="227706"/>
            <a:ext cx="64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考试大纲、参考书及考研趋势解析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403DCF1-C9A6-425C-9A0B-F2024FBE7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41600"/>
              </p:ext>
            </p:extLst>
          </p:nvPr>
        </p:nvGraphicFramePr>
        <p:xfrm>
          <a:off x="677692" y="1678364"/>
          <a:ext cx="6744512" cy="346756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86128">
                  <a:extLst>
                    <a:ext uri="{9D8B030D-6E8A-4147-A177-3AD203B41FA5}">
                      <a16:colId xmlns:a16="http://schemas.microsoft.com/office/drawing/2014/main" val="3791407391"/>
                    </a:ext>
                  </a:extLst>
                </a:gridCol>
                <a:gridCol w="1686128">
                  <a:extLst>
                    <a:ext uri="{9D8B030D-6E8A-4147-A177-3AD203B41FA5}">
                      <a16:colId xmlns:a16="http://schemas.microsoft.com/office/drawing/2014/main" val="1909731449"/>
                    </a:ext>
                  </a:extLst>
                </a:gridCol>
                <a:gridCol w="1686128">
                  <a:extLst>
                    <a:ext uri="{9D8B030D-6E8A-4147-A177-3AD203B41FA5}">
                      <a16:colId xmlns:a16="http://schemas.microsoft.com/office/drawing/2014/main" val="3392354290"/>
                    </a:ext>
                  </a:extLst>
                </a:gridCol>
                <a:gridCol w="1686128">
                  <a:extLst>
                    <a:ext uri="{9D8B030D-6E8A-4147-A177-3AD203B41FA5}">
                      <a16:colId xmlns:a16="http://schemas.microsoft.com/office/drawing/2014/main" val="4236951797"/>
                    </a:ext>
                  </a:extLst>
                </a:gridCol>
              </a:tblGrid>
              <a:tr h="1155856">
                <a:tc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</a:rPr>
                        <a:t>年份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简答</a:t>
                      </a:r>
                      <a:r>
                        <a:rPr lang="zh-CN" sz="1300" kern="0" dirty="0">
                          <a:effectLst/>
                        </a:rPr>
                        <a:t>题</a:t>
                      </a:r>
                      <a:endParaRPr lang="en-US" altLang="zh-CN" sz="1300" kern="0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道）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算法</a:t>
                      </a:r>
                      <a:r>
                        <a:rPr lang="zh-CN" sz="1300" kern="0" dirty="0">
                          <a:effectLst/>
                        </a:rPr>
                        <a:t>题</a:t>
                      </a:r>
                      <a:endParaRPr lang="en-US" altLang="zh-CN" sz="1300" kern="0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（</a:t>
                      </a:r>
                      <a:r>
                        <a:rPr lang="en-US" altLang="zh-CN" sz="1300" kern="0" dirty="0">
                          <a:effectLst/>
                        </a:rPr>
                        <a:t>3</a:t>
                      </a:r>
                      <a:r>
                        <a:rPr lang="zh-CN" altLang="en-US" sz="1300" kern="0" dirty="0">
                          <a:effectLst/>
                        </a:rPr>
                        <a:t>道）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kern="0" dirty="0">
                          <a:effectLst/>
                        </a:rPr>
                        <a:t>程序设计题</a:t>
                      </a:r>
                      <a:endParaRPr lang="en-US" altLang="zh-CN" sz="1300" kern="0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3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道）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917" marR="8917" marT="8917" marB="8917" anchor="ctr"/>
                </a:tc>
                <a:extLst>
                  <a:ext uri="{0D108BD9-81ED-4DB2-BD59-A6C34878D82A}">
                    <a16:rowId xmlns:a16="http://schemas.microsoft.com/office/drawing/2014/main" val="781630076"/>
                  </a:ext>
                </a:extLst>
              </a:tr>
              <a:tr h="1155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300" b="1" kern="100" dirty="0">
                          <a:solidFill>
                            <a:schemeClr val="lt1"/>
                          </a:solidFill>
                          <a:effectLst/>
                        </a:rPr>
                        <a:t>2024</a:t>
                      </a:r>
                      <a:r>
                        <a:rPr lang="zh-CN" altLang="en-US" sz="1300" b="1" kern="100" dirty="0">
                          <a:solidFill>
                            <a:schemeClr val="lt1"/>
                          </a:solidFill>
                          <a:effectLst/>
                        </a:rPr>
                        <a:t>年</a:t>
                      </a:r>
                      <a:endParaRPr lang="zh-CN" altLang="en-US" sz="13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extLst>
                  <a:ext uri="{0D108BD9-81ED-4DB2-BD59-A6C34878D82A}">
                    <a16:rowId xmlns:a16="http://schemas.microsoft.com/office/drawing/2014/main" val="3991606257"/>
                  </a:ext>
                </a:extLst>
              </a:tr>
              <a:tr h="1155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300" b="1" kern="100" dirty="0">
                          <a:solidFill>
                            <a:schemeClr val="lt1"/>
                          </a:solidFill>
                          <a:effectLst/>
                        </a:rPr>
                        <a:t>2023</a:t>
                      </a:r>
                      <a:r>
                        <a:rPr lang="zh-CN" altLang="en-US" sz="1300" b="1" kern="100" dirty="0">
                          <a:solidFill>
                            <a:schemeClr val="lt1"/>
                          </a:solidFill>
                          <a:effectLst/>
                        </a:rPr>
                        <a:t>年</a:t>
                      </a:r>
                      <a:endParaRPr lang="zh-CN" altLang="en-US" sz="13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r>
                        <a:rPr lang="zh-CN" altLang="en-US" sz="1300" b="1" kern="0" dirty="0">
                          <a:solidFill>
                            <a:srgbClr val="3D211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</a:t>
                      </a:r>
                      <a:endParaRPr lang="en-US" altLang="zh-CN" sz="1300" b="1" kern="0" dirty="0">
                        <a:solidFill>
                          <a:srgbClr val="3D211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7" marR="8917" marT="8917" marB="8917" anchor="ctr"/>
                </a:tc>
                <a:extLst>
                  <a:ext uri="{0D108BD9-81ED-4DB2-BD59-A6C34878D82A}">
                    <a16:rowId xmlns:a16="http://schemas.microsoft.com/office/drawing/2014/main" val="399974309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F018CB2-C434-4416-E13D-35363BC49F39}"/>
              </a:ext>
            </a:extLst>
          </p:cNvPr>
          <p:cNvSpPr txBox="1"/>
          <p:nvPr/>
        </p:nvSpPr>
        <p:spPr>
          <a:xfrm>
            <a:off x="3180945" y="1025694"/>
            <a:ext cx="177043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966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题型分布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4F5143-43AB-066B-E5A0-9C01E229FA5D}"/>
              </a:ext>
            </a:extLst>
          </p:cNvPr>
          <p:cNvSpPr txBox="1"/>
          <p:nvPr/>
        </p:nvSpPr>
        <p:spPr>
          <a:xfrm>
            <a:off x="7691261" y="2461640"/>
            <a:ext cx="38230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年考查题型和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年一样，题型很稳定，预计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年保持一致，而且目前还没有听到任何改考的消</a:t>
            </a:r>
            <a:r>
              <a:rPr lang="zh-CN" altLang="en-US" sz="1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息，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心复习！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47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我是怎么上岸的！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A73DA60C-B839-1423-3A2E-71324D9A65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683293"/>
              </p:ext>
            </p:extLst>
          </p:nvPr>
        </p:nvGraphicFramePr>
        <p:xfrm>
          <a:off x="1631952" y="1123410"/>
          <a:ext cx="8493636" cy="52190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23409">
                  <a:extLst>
                    <a:ext uri="{9D8B030D-6E8A-4147-A177-3AD203B41FA5}">
                      <a16:colId xmlns:a16="http://schemas.microsoft.com/office/drawing/2014/main" val="3614003556"/>
                    </a:ext>
                  </a:extLst>
                </a:gridCol>
                <a:gridCol w="2123409">
                  <a:extLst>
                    <a:ext uri="{9D8B030D-6E8A-4147-A177-3AD203B41FA5}">
                      <a16:colId xmlns:a16="http://schemas.microsoft.com/office/drawing/2014/main" val="2287589345"/>
                    </a:ext>
                  </a:extLst>
                </a:gridCol>
                <a:gridCol w="2123409">
                  <a:extLst>
                    <a:ext uri="{9D8B030D-6E8A-4147-A177-3AD203B41FA5}">
                      <a16:colId xmlns:a16="http://schemas.microsoft.com/office/drawing/2014/main" val="1797615188"/>
                    </a:ext>
                  </a:extLst>
                </a:gridCol>
                <a:gridCol w="2123409">
                  <a:extLst>
                    <a:ext uri="{9D8B030D-6E8A-4147-A177-3AD203B41FA5}">
                      <a16:colId xmlns:a16="http://schemas.microsoft.com/office/drawing/2014/main" val="3908031597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英语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政治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295638"/>
                  </a:ext>
                </a:extLst>
              </a:tr>
              <a:tr h="1424837">
                <a:tc>
                  <a:txBody>
                    <a:bodyPr/>
                    <a:lstStyle/>
                    <a:p>
                      <a:r>
                        <a:rPr lang="zh-CN" altLang="en-US" dirty="0"/>
                        <a:t>现在</a:t>
                      </a:r>
                      <a:r>
                        <a:rPr lang="en-US" altLang="zh-CN" dirty="0"/>
                        <a:t>——6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过一遍数学基础，对高数线代有明确的认知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只需要做阅读理解即可，在阅读中积累单词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不需要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579645"/>
                  </a:ext>
                </a:extLst>
              </a:tr>
              <a:tr h="1087958">
                <a:tc>
                  <a:txBody>
                    <a:bodyPr/>
                    <a:lstStyle/>
                    <a:p>
                      <a:r>
                        <a:rPr lang="zh-CN" altLang="en-US" dirty="0"/>
                        <a:t>暑期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过一遍数学强化，大量刷题，从题目中查漏补缺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可以开始做小四们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可以看看徐涛老师的强化课，只刷习题的选择题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51892"/>
                  </a:ext>
                </a:extLst>
              </a:tr>
              <a:tr h="83689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——10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进行第二轮复习，开始真题的模拟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阅读强化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真题选择题，加模拟题选择题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95356"/>
                  </a:ext>
                </a:extLst>
              </a:tr>
              <a:tr h="1424837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刷市面上的模拟题，查漏补缺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作文背诵、适当做一些模拟题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肖四肖八背诵，肖四尽可能的全背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972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83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594195" y="289262"/>
            <a:ext cx="5152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我是怎么上岸的！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310C187-5D14-6B4D-51A3-27C88B1B7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767854"/>
              </p:ext>
            </p:extLst>
          </p:nvPr>
        </p:nvGraphicFramePr>
        <p:xfrm>
          <a:off x="1617641" y="1110038"/>
          <a:ext cx="8752043" cy="49405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3607">
                  <a:extLst>
                    <a:ext uri="{9D8B030D-6E8A-4147-A177-3AD203B41FA5}">
                      <a16:colId xmlns:a16="http://schemas.microsoft.com/office/drawing/2014/main" val="2405529632"/>
                    </a:ext>
                  </a:extLst>
                </a:gridCol>
                <a:gridCol w="3136478">
                  <a:extLst>
                    <a:ext uri="{9D8B030D-6E8A-4147-A177-3AD203B41FA5}">
                      <a16:colId xmlns:a16="http://schemas.microsoft.com/office/drawing/2014/main" val="1489000406"/>
                    </a:ext>
                  </a:extLst>
                </a:gridCol>
                <a:gridCol w="3701958">
                  <a:extLst>
                    <a:ext uri="{9D8B030D-6E8A-4147-A177-3AD203B41FA5}">
                      <a16:colId xmlns:a16="http://schemas.microsoft.com/office/drawing/2014/main" val="1795585253"/>
                    </a:ext>
                  </a:extLst>
                </a:gridCol>
              </a:tblGrid>
              <a:tr h="843512">
                <a:tc>
                  <a:txBody>
                    <a:bodyPr/>
                    <a:lstStyle/>
                    <a:p>
                      <a:r>
                        <a:rPr lang="zh-CN" altLang="en-US" dirty="0"/>
                        <a:t>月份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月开始专业课</a:t>
                      </a:r>
                      <a:br>
                        <a:rPr lang="en-US" altLang="zh-CN" dirty="0"/>
                      </a:br>
                      <a:r>
                        <a:rPr lang="zh-CN" altLang="en-US" dirty="0"/>
                        <a:t>（基础差，跨考）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月开始专业课</a:t>
                      </a:r>
                      <a:br>
                        <a:rPr lang="en-US" altLang="zh-CN" dirty="0"/>
                      </a:br>
                      <a:r>
                        <a:rPr lang="zh-CN" altLang="en-US" dirty="0"/>
                        <a:t>（基础较好）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107360"/>
                  </a:ext>
                </a:extLst>
              </a:tr>
              <a:tr h="1205016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月之前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先</a:t>
                      </a:r>
                      <a:r>
                        <a:rPr lang="zh-CN" altLang="en-US"/>
                        <a:t>打下基</a:t>
                      </a:r>
                      <a:r>
                        <a:rPr lang="zh-CN" altLang="en-US" dirty="0"/>
                        <a:t>础，比如</a:t>
                      </a:r>
                      <a:r>
                        <a:rPr lang="en-US" altLang="zh-CN" dirty="0"/>
                        <a:t>c</a:t>
                      </a:r>
                      <a:r>
                        <a:rPr lang="zh-CN" altLang="en-US" dirty="0"/>
                        <a:t>语言，然后可以简单刷一下数据结</a:t>
                      </a:r>
                      <a:r>
                        <a:rPr lang="zh-CN" altLang="en-US"/>
                        <a:t>构，（可以只看简单题和选择题）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有一定的语言基础，可以直接开始数据结构的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学习</a:t>
                      </a:r>
                      <a:endParaRPr lang="en-US" alt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（可以做所有题型，包括代码题）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262581"/>
                  </a:ext>
                </a:extLst>
              </a:tr>
              <a:tr h="1205016">
                <a:tc>
                  <a:txBody>
                    <a:bodyPr/>
                    <a:lstStyle/>
                    <a:p>
                      <a:r>
                        <a:rPr lang="zh-CN" altLang="en-US" dirty="0"/>
                        <a:t>暑期期间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——9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重新过一遍程</a:t>
                      </a:r>
                      <a:r>
                        <a:rPr lang="zh-CN" altLang="en-US" dirty="0"/>
                        <a:t>序设计和数据</a:t>
                      </a:r>
                      <a:r>
                        <a:rPr lang="zh-CN" altLang="en-US"/>
                        <a:t>结构</a:t>
                      </a:r>
                      <a:endParaRPr lang="en-US" altLang="zh-CN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同时刷完代码题</a:t>
                      </a:r>
                      <a:endParaRPr lang="en-US" altLang="zh-CN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程序设计和数据结构完整的过</a:t>
                      </a:r>
                      <a:r>
                        <a:rPr lang="zh-CN" altLang="en-US"/>
                        <a:t>一遍</a:t>
                      </a:r>
                      <a:endParaRPr lang="en-US" altLang="zh-CN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同时刷完代码题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127817"/>
                  </a:ext>
                </a:extLst>
              </a:tr>
              <a:tr h="84351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——10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刷真</a:t>
                      </a:r>
                      <a:r>
                        <a:rPr lang="zh-CN" altLang="en-US" dirty="0"/>
                        <a:t>题和期末题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刷真</a:t>
                      </a:r>
                      <a:r>
                        <a:rPr lang="zh-CN" altLang="en-US" dirty="0"/>
                        <a:t>题和期末题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855882"/>
                  </a:ext>
                </a:extLst>
              </a:tr>
              <a:tr h="843512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——12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二刷真</a:t>
                      </a:r>
                      <a:r>
                        <a:rPr lang="zh-CN" altLang="en-US" dirty="0"/>
                        <a:t>题和期末题加</a:t>
                      </a:r>
                      <a:r>
                        <a:rPr lang="zh-CN" altLang="en-US"/>
                        <a:t>模拟卷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二刷甚至三刷真</a:t>
                      </a:r>
                      <a:r>
                        <a:rPr lang="zh-CN" altLang="en-US" dirty="0"/>
                        <a:t>题和期</a:t>
                      </a:r>
                      <a:r>
                        <a:rPr lang="zh-CN" altLang="en-US"/>
                        <a:t>末题</a:t>
                      </a:r>
                      <a:endParaRPr lang="en-US" altLang="zh-CN"/>
                    </a:p>
                    <a:p>
                      <a:r>
                        <a:rPr lang="zh-CN" altLang="en-US"/>
                        <a:t>同时做模拟卷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68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8482" y="1021295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数据结构知识点回顾：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、数组：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、栈和队列：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、字符串与多维数组：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、树：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、排序：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8354" y="1021295"/>
            <a:ext cx="49182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程序设计知识点回顾：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、常规题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、难题：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、递归：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、文件操作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86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数据结构知识点概览：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一、链表：（单链表、双链表、循环链表）：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核心：接链断链</a:t>
            </a:r>
            <a:endParaRPr lang="en-US" altLang="zh-CN" sz="24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基本操作：链表的插入、删除、查找，头插法，尾插法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基本题型：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、删除链表的倒数第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、判断链表是否有环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、查找链表的中间节点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、反转链表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、删除值为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的所有节点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、依次反转两个节点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9977" y="301946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、链表的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、两个链表有序合并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、链表的排序（冒泡，归并、直接插入等等）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技巧：带头节点比较好操作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42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二、栈和队列：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主要考察栈的应用：括号匹配，中缀转后缀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三、字符串与数组：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主要考察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算法，失败函数，多维数组下标计算，十字链表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四、树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二叉树基本题型：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二叉树的前中后序遍历，包括递归和非递归实现（后序非递归比较重要）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二叉树的层次遍历，变形：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型遍历，从下到上，自左到右（自右到左）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其他：求宽度、求深度、查找公共祖先、查找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的祖先、是否是平衡二叉树、判断是否对称、交换所有子树、先序中序构建二叉树等等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68372" y="6227231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递归实现较简单、非递归实现比较复杂</a:t>
            </a:r>
            <a:endParaRPr lang="en-US" altLang="zh-CN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60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五、图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基础知识：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、图的领接表和领接矩阵实现，结构体定义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、深度搜索的递归和非递归，广度搜索的领接表和领接矩阵实现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、单源最短路径：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Dijstra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、各顶点之间的最短路径： 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Floyd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、拓扑排序正常思路实现和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、最小生成树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进阶算法：最小生成树的变形、顶点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到顶点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的所有路径等等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图考察的点比较多，整体难度比二叉树大</a:t>
            </a: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437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89013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六、查找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折半查找、	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树查找、不常考：斐波那契查找、一致对半查找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七、排序	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、冒泡排序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、直接插入排序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、希尔排序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、直接选择排序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、快速排序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（与</a:t>
            </a:r>
            <a:r>
              <a:rPr lang="en-US" altLang="zh-CN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408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不同）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、归并排序</a:t>
            </a:r>
          </a:p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、堆排序</a:t>
            </a: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35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630248" y="289262"/>
            <a:ext cx="283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7FC4CF-2424-42D6-B9CC-78EC636F25E3}"/>
              </a:ext>
            </a:extLst>
          </p:cNvPr>
          <p:cNvSpPr txBox="1"/>
          <p:nvPr/>
        </p:nvSpPr>
        <p:spPr>
          <a:xfrm>
            <a:off x="1402605" y="1150544"/>
            <a:ext cx="104952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择校心路历程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研究生生活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你最关心的问题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报考信息分析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我是怎么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上岸的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知识点概览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专业课重难点分析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146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E8DE293-F82F-4D0B-A1B5-5FDB2AAD2589}"/>
              </a:ext>
            </a:extLst>
          </p:cNvPr>
          <p:cNvSpPr txBox="1"/>
          <p:nvPr/>
        </p:nvSpPr>
        <p:spPr>
          <a:xfrm>
            <a:off x="436879" y="111760"/>
            <a:ext cx="9343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806" y="803473"/>
            <a:ext cx="1072126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程序设计知识点概览：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基本题型：</a:t>
            </a: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辗转相除法、进制转换、判断素数（分解素数之积）、判断是否闰年、求二项式系数、二维数组、螺旋数组、友好数、最大整数、行列元素置零、三角形面积、精度计算、机器人对话等等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字符串：字符串排序、字符串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递归：三种颜色不同数量、折半查找的递归写法等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文件：掌握文件的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基本输入输出，文件打开与关闭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链表：掌握链表结构体定义，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链表排序（冒泡、直接插入、归并排序）</a:t>
            </a: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12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633526" y="227706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专业课重难点分析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1496139" y="1152464"/>
            <a:ext cx="963645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递归、文件操作、二进制枚举等（整体考察难度不大）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数据结构：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树、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树、红黑树、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KMP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算法、最小生成树以及最小生成树题目变种，最短路径、快速排序、堆排序等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（图的难度较大，需要重点掌握）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8584" y="5360377"/>
            <a:ext cx="10561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具体可以参考我的博客：目前</a:t>
            </a:r>
            <a:r>
              <a:rPr lang="en-US" altLang="zh-CN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800+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粉丝，大部分文章是考研期间写的。</a:t>
            </a:r>
            <a:br>
              <a:rPr lang="en-US" altLang="zh-CN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https://blog.csdn.net/m0_46335449/category_11998924.html?spm=1001.2014.3001.5482</a:t>
            </a:r>
          </a:p>
        </p:txBody>
      </p:sp>
    </p:spTree>
    <p:extLst>
      <p:ext uri="{BB962C8B-B14F-4D97-AF65-F5344CB8AC3E}">
        <p14:creationId xmlns:p14="http://schemas.microsoft.com/office/powerpoint/2010/main" val="33327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77FC4CF-2424-42D6-B9CC-78EC636F25E3}"/>
              </a:ext>
            </a:extLst>
          </p:cNvPr>
          <p:cNvSpPr txBox="1"/>
          <p:nvPr/>
        </p:nvSpPr>
        <p:spPr>
          <a:xfrm>
            <a:off x="6096000" y="1729971"/>
            <a:ext cx="5455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大家好，先介绍一下我自己，我是圆梦考研团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队的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汪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长，吉林大学计算机技术专业研究生，</a:t>
            </a:r>
            <a:r>
              <a:rPr lang="zh-CN" altLang="en-US" sz="24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本科双非，以初试成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绩</a:t>
            </a:r>
            <a:r>
              <a:rPr lang="en-US" altLang="zh-CN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403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，初试排名</a:t>
            </a:r>
            <a:r>
              <a:rPr lang="en-US" altLang="zh-CN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400" b="1" ker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一志愿一战上岸吉林大学计算机专硕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AB1E1E-7E78-372E-4235-6440BDCA63F0}"/>
              </a:ext>
            </a:extLst>
          </p:cNvPr>
          <p:cNvSpPr txBox="1"/>
          <p:nvPr/>
        </p:nvSpPr>
        <p:spPr>
          <a:xfrm>
            <a:off x="604028" y="289262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31" y="1399227"/>
            <a:ext cx="41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CE2335-4F87-CBB3-01F7-658BFEE31807}"/>
              </a:ext>
            </a:extLst>
          </p:cNvPr>
          <p:cNvSpPr/>
          <p:nvPr/>
        </p:nvSpPr>
        <p:spPr>
          <a:xfrm>
            <a:off x="1110208" y="3456697"/>
            <a:ext cx="992095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rgbClr val="0070C0"/>
              </a:buClr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 我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为什么选择吉林大学计算机专业？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科是软工，选专业的时候只考虑了和计算机相关的专业。因为本身不太擅长搞研究发文章，也没想着继续深造读博，所以首先确定了专硕。最后，在软件和计算机里选择了计算机专硕，吉大的计算机专硕相比软件专硕名额要更多，也意味着竞争要更</a:t>
            </a:r>
            <a:r>
              <a:rPr lang="zh-CN" altLang="en-US" sz="2000" b="1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大，个人基础的话，数学和英语都还可以，就选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择了计算机专硕。</a:t>
            </a:r>
            <a:endParaRPr lang="en-US" altLang="zh-CN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C4BD6C-3FAA-6302-59D3-64E69FEA455A}"/>
              </a:ext>
            </a:extLst>
          </p:cNvPr>
          <p:cNvSpPr/>
          <p:nvPr/>
        </p:nvSpPr>
        <p:spPr>
          <a:xfrm>
            <a:off x="1110208" y="857308"/>
            <a:ext cx="10066873" cy="2438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我为什么报考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吉林大学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？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吉林大学是一所综合类院校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，在未来毕业无论是就业、深造、还是考公都有明显的优势，至少不会因为学校被限制门槛；</a:t>
            </a:r>
            <a:endParaRPr lang="en-US" altLang="zh-CN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地处东北，作为东北四所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中唯一的综合类大学，相较于北京和南方地区的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甚至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211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来说，竞争压力都要相对较小，性价比非常高。</a:t>
            </a:r>
            <a:endParaRPr lang="en-US" altLang="zh-CN" sz="20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6554EE-1AA4-3FA1-ED0C-2D790E4583D6}"/>
              </a:ext>
            </a:extLst>
          </p:cNvPr>
          <p:cNvSpPr txBox="1"/>
          <p:nvPr/>
        </p:nvSpPr>
        <p:spPr>
          <a:xfrm>
            <a:off x="436880" y="111760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择校心路历程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05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141E471A-C332-7FE8-315E-CFB7AB54E2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r="9153"/>
          <a:stretch>
            <a:fillRect/>
          </a:stretch>
        </p:blipFill>
        <p:spPr>
          <a:xfrm rot="5400000">
            <a:off x="4192588" y="1436688"/>
            <a:ext cx="3690937" cy="338455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7902E1-7579-D1BE-42B7-558049DF67D9}"/>
              </a:ext>
            </a:extLst>
          </p:cNvPr>
          <p:cNvSpPr txBox="1"/>
          <p:nvPr/>
        </p:nvSpPr>
        <p:spPr>
          <a:xfrm>
            <a:off x="486041" y="289262"/>
            <a:ext cx="620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研究生生活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820D16-1480-00D7-6803-365DE1A1C193}"/>
              </a:ext>
            </a:extLst>
          </p:cNvPr>
          <p:cNvSpPr/>
          <p:nvPr/>
        </p:nvSpPr>
        <p:spPr>
          <a:xfrm>
            <a:off x="4769084" y="5394151"/>
            <a:ext cx="253983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吉大鼎新图书馆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245A09-B60D-A6F8-407D-0C4497251A3D}"/>
              </a:ext>
            </a:extLst>
          </p:cNvPr>
          <p:cNvSpPr/>
          <p:nvPr/>
        </p:nvSpPr>
        <p:spPr>
          <a:xfrm>
            <a:off x="9051293" y="5368722"/>
            <a:ext cx="22754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吉大日新楼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3D7C40-4753-EF39-0DA9-C2113BF6C915}"/>
              </a:ext>
            </a:extLst>
          </p:cNvPr>
          <p:cNvSpPr/>
          <p:nvPr/>
        </p:nvSpPr>
        <p:spPr>
          <a:xfrm>
            <a:off x="1000642" y="5368722"/>
            <a:ext cx="24332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吉大研究生宿舍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47C0D632-D79E-017A-C5E6-87210FB4CC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2" t="-30" r="18718" b="30"/>
          <a:stretch/>
        </p:blipFill>
        <p:spPr>
          <a:xfrm rot="5400000">
            <a:off x="320237" y="1449298"/>
            <a:ext cx="3814452" cy="3482844"/>
          </a:xfrm>
        </p:spPr>
      </p:pic>
      <p:pic>
        <p:nvPicPr>
          <p:cNvPr id="17" name="图片占位符 11">
            <a:extLst>
              <a:ext uri="{FF2B5EF4-FFF2-40B4-BE49-F238E27FC236}">
                <a16:creationId xmlns:a16="http://schemas.microsoft.com/office/drawing/2014/main" id="{9101034D-6035-8881-68A5-C2477D283B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r="19417"/>
          <a:stretch>
            <a:fillRect/>
          </a:stretch>
        </p:blipFill>
        <p:spPr>
          <a:xfrm>
            <a:off x="8315325" y="1284288"/>
            <a:ext cx="3384550" cy="3690937"/>
          </a:xfrm>
        </p:spPr>
      </p:pic>
    </p:spTree>
    <p:extLst>
      <p:ext uri="{BB962C8B-B14F-4D97-AF65-F5344CB8AC3E}">
        <p14:creationId xmlns:p14="http://schemas.microsoft.com/office/powerpoint/2010/main" val="1275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515538" y="227706"/>
            <a:ext cx="620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研究生生活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EADC2C-DC84-6B91-A60E-018CC24CD90B}"/>
              </a:ext>
            </a:extLst>
          </p:cNvPr>
          <p:cNvSpPr txBox="1"/>
          <p:nvPr/>
        </p:nvSpPr>
        <p:spPr>
          <a:xfrm>
            <a:off x="5868165" y="1951407"/>
            <a:ext cx="5808297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学费：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8k/1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年，软工专硕一共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4w/3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奖学金及补助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每年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6k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助学金（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8k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学业奖学金（前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40%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住宿标准：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4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人间，吉大前卫南区（主校区）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R="0" lvl="0" indent="-342900" defTabSz="91440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E77AD4-F14C-70AD-4842-85A22BBE5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7" y="1555547"/>
            <a:ext cx="4995875" cy="37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7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436880" y="11176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633526" y="227706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你最关心的问题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9428E4-4A60-39D1-D8B3-DCEB209C65D4}"/>
              </a:ext>
            </a:extLst>
          </p:cNvPr>
          <p:cNvSpPr txBox="1"/>
          <p:nvPr/>
        </p:nvSpPr>
        <p:spPr>
          <a:xfrm>
            <a:off x="554497" y="891289"/>
            <a:ext cx="11083005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复试是否保护一志愿？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专业课压分吗？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否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是否歧视双非？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否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是否接受跨考？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是（但仅限于理工科）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四六级不过能不能报考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专硕学硕有啥区别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区别不大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是否可以直博，去国外交流机会多吗？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直博看导师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初复试分数占比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学制是几年？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复试刷的人多吗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年比例不多，基本是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比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1.2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进复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/24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年比例为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，相较初试变换较大</a:t>
            </a:r>
            <a:endParaRPr lang="en-US" altLang="zh-CN" sz="2000" b="1" kern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32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436880" y="11176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49DE15E-B479-2D11-0470-1FC07FB6C578}"/>
              </a:ext>
            </a:extLst>
          </p:cNvPr>
          <p:cNvGraphicFramePr>
            <a:graphicFrameLocks noGrp="1"/>
          </p:cNvGraphicFramePr>
          <p:nvPr/>
        </p:nvGraphicFramePr>
        <p:xfrm>
          <a:off x="914746" y="1741848"/>
          <a:ext cx="7596956" cy="36083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9382">
                  <a:extLst>
                    <a:ext uri="{9D8B030D-6E8A-4147-A177-3AD203B41FA5}">
                      <a16:colId xmlns:a16="http://schemas.microsoft.com/office/drawing/2014/main" val="944887939"/>
                    </a:ext>
                  </a:extLst>
                </a:gridCol>
                <a:gridCol w="1113027">
                  <a:extLst>
                    <a:ext uri="{9D8B030D-6E8A-4147-A177-3AD203B41FA5}">
                      <a16:colId xmlns:a16="http://schemas.microsoft.com/office/drawing/2014/main" val="1192970017"/>
                    </a:ext>
                  </a:extLst>
                </a:gridCol>
                <a:gridCol w="1473475">
                  <a:extLst>
                    <a:ext uri="{9D8B030D-6E8A-4147-A177-3AD203B41FA5}">
                      <a16:colId xmlns:a16="http://schemas.microsoft.com/office/drawing/2014/main" val="4143224956"/>
                    </a:ext>
                  </a:extLst>
                </a:gridCol>
                <a:gridCol w="755220">
                  <a:extLst>
                    <a:ext uri="{9D8B030D-6E8A-4147-A177-3AD203B41FA5}">
                      <a16:colId xmlns:a16="http://schemas.microsoft.com/office/drawing/2014/main" val="3489834049"/>
                    </a:ext>
                  </a:extLst>
                </a:gridCol>
                <a:gridCol w="1262164">
                  <a:extLst>
                    <a:ext uri="{9D8B030D-6E8A-4147-A177-3AD203B41FA5}">
                      <a16:colId xmlns:a16="http://schemas.microsoft.com/office/drawing/2014/main" val="4212194584"/>
                    </a:ext>
                  </a:extLst>
                </a:gridCol>
                <a:gridCol w="1011844">
                  <a:extLst>
                    <a:ext uri="{9D8B030D-6E8A-4147-A177-3AD203B41FA5}">
                      <a16:colId xmlns:a16="http://schemas.microsoft.com/office/drawing/2014/main" val="732335412"/>
                    </a:ext>
                  </a:extLst>
                </a:gridCol>
                <a:gridCol w="1011844">
                  <a:extLst>
                    <a:ext uri="{9D8B030D-6E8A-4147-A177-3AD203B41FA5}">
                      <a16:colId xmlns:a16="http://schemas.microsoft.com/office/drawing/2014/main" val="1325495864"/>
                    </a:ext>
                  </a:extLst>
                </a:gridCol>
              </a:tblGrid>
              <a:tr h="1753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初试科目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招生总人数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（保研名额）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校线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院线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（复试线）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复录比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初复试比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87810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11+941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113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58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52231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21+979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33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95863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86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34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84624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全日</a:t>
                      </a:r>
                      <a:r>
                        <a:rPr lang="en-US" altLang="zh-CN" dirty="0"/>
                        <a:t>60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28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非全</a:t>
                      </a:r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0002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564699" y="262837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报考信息分析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CA716-CF89-1E31-523F-7D9BAB2E852D}"/>
              </a:ext>
            </a:extLst>
          </p:cNvPr>
          <p:cNvSpPr txBox="1"/>
          <p:nvPr/>
        </p:nvSpPr>
        <p:spPr>
          <a:xfrm>
            <a:off x="4017524" y="966246"/>
            <a:ext cx="2490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考情分析</a:t>
            </a:r>
          </a:p>
        </p:txBody>
      </p:sp>
    </p:spTree>
    <p:extLst>
      <p:ext uri="{BB962C8B-B14F-4D97-AF65-F5344CB8AC3E}">
        <p14:creationId xmlns:p14="http://schemas.microsoft.com/office/powerpoint/2010/main" val="234493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2C15B-8E2B-4ECC-BF5F-C0B3F61F4785}"/>
              </a:ext>
            </a:extLst>
          </p:cNvPr>
          <p:cNvSpPr txBox="1"/>
          <p:nvPr/>
        </p:nvSpPr>
        <p:spPr>
          <a:xfrm>
            <a:off x="436880" y="11176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49DE15E-B479-2D11-0470-1FC07FB6C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39063"/>
              </p:ext>
            </p:extLst>
          </p:nvPr>
        </p:nvGraphicFramePr>
        <p:xfrm>
          <a:off x="749375" y="1741848"/>
          <a:ext cx="7694232" cy="36083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1795">
                  <a:extLst>
                    <a:ext uri="{9D8B030D-6E8A-4147-A177-3AD203B41FA5}">
                      <a16:colId xmlns:a16="http://schemas.microsoft.com/office/drawing/2014/main" val="944887939"/>
                    </a:ext>
                  </a:extLst>
                </a:gridCol>
                <a:gridCol w="652107">
                  <a:extLst>
                    <a:ext uri="{9D8B030D-6E8A-4147-A177-3AD203B41FA5}">
                      <a16:colId xmlns:a16="http://schemas.microsoft.com/office/drawing/2014/main" val="1192970017"/>
                    </a:ext>
                  </a:extLst>
                </a:gridCol>
                <a:gridCol w="2441642">
                  <a:extLst>
                    <a:ext uri="{9D8B030D-6E8A-4147-A177-3AD203B41FA5}">
                      <a16:colId xmlns:a16="http://schemas.microsoft.com/office/drawing/2014/main" val="4143224956"/>
                    </a:ext>
                  </a:extLst>
                </a:gridCol>
                <a:gridCol w="651754">
                  <a:extLst>
                    <a:ext uri="{9D8B030D-6E8A-4147-A177-3AD203B41FA5}">
                      <a16:colId xmlns:a16="http://schemas.microsoft.com/office/drawing/2014/main" val="3489834049"/>
                    </a:ext>
                  </a:extLst>
                </a:gridCol>
                <a:gridCol w="1157591">
                  <a:extLst>
                    <a:ext uri="{9D8B030D-6E8A-4147-A177-3AD203B41FA5}">
                      <a16:colId xmlns:a16="http://schemas.microsoft.com/office/drawing/2014/main" val="4212194584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732335412"/>
                    </a:ext>
                  </a:extLst>
                </a:gridCol>
                <a:gridCol w="1024800">
                  <a:extLst>
                    <a:ext uri="{9D8B030D-6E8A-4147-A177-3AD203B41FA5}">
                      <a16:colId xmlns:a16="http://schemas.microsoft.com/office/drawing/2014/main" val="1325495864"/>
                    </a:ext>
                  </a:extLst>
                </a:gridCol>
              </a:tblGrid>
              <a:tr h="1753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专业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初试科目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招生总人数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（去除保研剩余名额）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校线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院线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（复试线）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复录比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初复试比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87810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11+941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55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扩招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上线不够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52231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21+979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29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扩招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1:1.2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95863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82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扩招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1:1.2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84624"/>
                  </a:ext>
                </a:extLst>
              </a:tr>
              <a:tr h="7420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21+967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全日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57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非全</a:t>
                      </a:r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个上岸）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1:1.2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6:4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0002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B8449E4-D24E-5F53-1FD0-B8559EFA2DED}"/>
              </a:ext>
            </a:extLst>
          </p:cNvPr>
          <p:cNvSpPr txBox="1"/>
          <p:nvPr/>
        </p:nvSpPr>
        <p:spPr>
          <a:xfrm>
            <a:off x="564699" y="262837"/>
            <a:ext cx="708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报考信息分析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CA716-CF89-1E31-523F-7D9BAB2E852D}"/>
              </a:ext>
            </a:extLst>
          </p:cNvPr>
          <p:cNvSpPr txBox="1"/>
          <p:nvPr/>
        </p:nvSpPr>
        <p:spPr>
          <a:xfrm>
            <a:off x="4017524" y="966246"/>
            <a:ext cx="2490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sz="3200" b="1" kern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考情分析</a:t>
            </a:r>
          </a:p>
        </p:txBody>
      </p:sp>
    </p:spTree>
    <p:extLst>
      <p:ext uri="{BB962C8B-B14F-4D97-AF65-F5344CB8AC3E}">
        <p14:creationId xmlns:p14="http://schemas.microsoft.com/office/powerpoint/2010/main" val="141627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1821</Words>
  <Application>Microsoft Office PowerPoint</Application>
  <PresentationFormat>宽屏</PresentationFormat>
  <Paragraphs>286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526473229@qq.com</dc:creator>
  <cp:lastModifiedBy>hil P</cp:lastModifiedBy>
  <cp:revision>165</cp:revision>
  <dcterms:created xsi:type="dcterms:W3CDTF">2018-04-01T09:54:42Z</dcterms:created>
  <dcterms:modified xsi:type="dcterms:W3CDTF">2024-10-21T05:09:32Z</dcterms:modified>
</cp:coreProperties>
</file>